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9" r:id="rId5"/>
    <p:sldId id="281" r:id="rId6"/>
    <p:sldId id="270" r:id="rId7"/>
    <p:sldId id="271" r:id="rId8"/>
    <p:sldId id="258" r:id="rId9"/>
    <p:sldId id="259" r:id="rId10"/>
    <p:sldId id="273" r:id="rId11"/>
    <p:sldId id="274" r:id="rId12"/>
    <p:sldId id="275" r:id="rId13"/>
    <p:sldId id="260" r:id="rId14"/>
    <p:sldId id="261" r:id="rId15"/>
    <p:sldId id="264" r:id="rId16"/>
    <p:sldId id="265" r:id="rId17"/>
    <p:sldId id="276" r:id="rId18"/>
    <p:sldId id="272" r:id="rId19"/>
    <p:sldId id="277" r:id="rId20"/>
    <p:sldId id="278" r:id="rId21"/>
    <p:sldId id="280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moodle.tsu.ru/course/view.php?id=463" TargetMode="External"/><Relationship Id="rId2" Type="http://schemas.openxmlformats.org/officeDocument/2006/relationships/hyperlink" Target="http://vital.lib.tsu.ru/vital/access/manager/Repository/vtls:000423803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3.jpeg"/><Relationship Id="rId7" Type="http://schemas.openxmlformats.org/officeDocument/2006/relationships/hyperlink" Target="http://philology.tsu.ru/sites/default/files/1_0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«МЕЖДУНАРОДНАЯ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НАУЧНАЯ КОНФЕРЕНЦИЯ»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курсе «Деловой иностранный язык (английский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)»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магистрантов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941168"/>
            <a:ext cx="6400800" cy="864096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/>
              <a:t>канд.филол.наук</a:t>
            </a:r>
            <a:r>
              <a:rPr lang="ru-RU" dirty="0" smtClean="0"/>
              <a:t>, доц. кафедры РГФ </a:t>
            </a:r>
            <a:r>
              <a:rPr lang="ru-RU" dirty="0" err="1" smtClean="0"/>
              <a:t>ФилФ</a:t>
            </a:r>
            <a:r>
              <a:rPr lang="ru-RU" dirty="0" smtClean="0"/>
              <a:t> </a:t>
            </a:r>
            <a:r>
              <a:rPr lang="ru-RU" dirty="0"/>
              <a:t>ТГУ</a:t>
            </a:r>
          </a:p>
          <a:p>
            <a:r>
              <a:rPr lang="ru-RU" dirty="0"/>
              <a:t>Ю.А. </a:t>
            </a:r>
            <a:r>
              <a:rPr lang="ru-RU" dirty="0" smtClean="0"/>
              <a:t>Тихомирова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407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 fontScale="77500" lnSpcReduction="20000"/>
          </a:bodyPr>
          <a:lstStyle/>
          <a:p>
            <a:pPr lvl="0">
              <a:buFont typeface="Wingdings" panose="05000000000000000000" pitchFamily="2" charset="2"/>
              <a:buChar char="ü"/>
            </a:pPr>
            <a:r>
              <a:rPr lang="ru-RU" dirty="0"/>
              <a:t>позволить студентам реализовать себя как участников </a:t>
            </a:r>
            <a:r>
              <a:rPr lang="ru-RU" dirty="0" smtClean="0"/>
              <a:t>англоязычной международной </a:t>
            </a:r>
            <a:r>
              <a:rPr lang="ru-RU" dirty="0"/>
              <a:t>научной </a:t>
            </a:r>
            <a:r>
              <a:rPr lang="ru-RU" dirty="0" smtClean="0"/>
              <a:t>конференции;</a:t>
            </a:r>
            <a:endParaRPr lang="ru-RU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ru-RU" dirty="0" smtClean="0"/>
              <a:t>пройти этапы </a:t>
            </a:r>
            <a:r>
              <a:rPr lang="ru-RU" dirty="0"/>
              <a:t>подготовки к научной конференции, развивая организаторские </a:t>
            </a:r>
            <a:r>
              <a:rPr lang="ru-RU" dirty="0" smtClean="0"/>
              <a:t>способности; </a:t>
            </a:r>
            <a:endParaRPr lang="ru-RU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ru-RU" dirty="0"/>
              <a:t>улучшить навыки устной презентации результатов своего труда </a:t>
            </a:r>
            <a:r>
              <a:rPr lang="ru-RU" dirty="0" smtClean="0"/>
              <a:t>на английском перед коллегами ;</a:t>
            </a:r>
            <a:endParaRPr lang="ru-RU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ru-RU" dirty="0" smtClean="0"/>
              <a:t>овладеть приемами </a:t>
            </a:r>
            <a:r>
              <a:rPr lang="ru-RU" dirty="0"/>
              <a:t>письменной </a:t>
            </a:r>
            <a:r>
              <a:rPr lang="ru-RU" dirty="0" err="1" smtClean="0"/>
              <a:t>самопрезентации</a:t>
            </a:r>
            <a:r>
              <a:rPr lang="ru-RU" dirty="0" smtClean="0"/>
              <a:t>: составить </a:t>
            </a:r>
            <a:r>
              <a:rPr lang="en-US" dirty="0" smtClean="0"/>
              <a:t>CV</a:t>
            </a:r>
            <a:r>
              <a:rPr lang="ru-RU" dirty="0"/>
              <a:t> </a:t>
            </a:r>
            <a:r>
              <a:rPr lang="ru-RU" dirty="0" smtClean="0"/>
              <a:t>на английском;</a:t>
            </a:r>
            <a:endParaRPr lang="ru-RU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ru-RU" dirty="0"/>
              <a:t>ознакомиться с правилами публикации научных статей в англоязычных научных журналах, </a:t>
            </a:r>
            <a:r>
              <a:rPr lang="ru-RU" dirty="0" smtClean="0"/>
              <a:t>оформить </a:t>
            </a:r>
            <a:r>
              <a:rPr lang="ru-RU" dirty="0"/>
              <a:t>свою статью в соответствии с требованиями англоязычных </a:t>
            </a:r>
            <a:r>
              <a:rPr lang="ru-RU" dirty="0" smtClean="0"/>
              <a:t>научных </a:t>
            </a:r>
            <a:r>
              <a:rPr lang="ru-RU" dirty="0"/>
              <a:t>журналов;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dirty="0" smtClean="0"/>
              <a:t>реализовать неформальное общение с </a:t>
            </a:r>
            <a:r>
              <a:rPr lang="ru-RU" dirty="0"/>
              <a:t>зарубежными </a:t>
            </a:r>
            <a:r>
              <a:rPr lang="ru-RU" dirty="0" smtClean="0"/>
              <a:t>коллегами; </a:t>
            </a:r>
            <a:endParaRPr lang="ru-RU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ru-RU" b="1" dirty="0"/>
              <a:t>задача максимум </a:t>
            </a:r>
            <a:r>
              <a:rPr lang="ru-RU" dirty="0"/>
              <a:t>– организовать участие в реальной </a:t>
            </a:r>
            <a:r>
              <a:rPr lang="ru-RU" dirty="0" smtClean="0"/>
              <a:t>международной (зарубежной) научной конференции.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032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Этапы проекта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1000"/>
              </a:spcAft>
              <a:buNone/>
            </a:pPr>
            <a:r>
              <a:rPr lang="ru-RU" b="1" dirty="0" smtClean="0"/>
              <a:t>Этап </a:t>
            </a:r>
            <a:r>
              <a:rPr lang="ru-RU" b="1" dirty="0"/>
              <a:t>1. Планирование </a:t>
            </a:r>
            <a:r>
              <a:rPr lang="ru-RU" b="1" dirty="0" smtClean="0"/>
              <a:t>конференции</a:t>
            </a:r>
          </a:p>
          <a:p>
            <a:pPr marL="0" indent="0">
              <a:spcAft>
                <a:spcPts val="1000"/>
              </a:spcAft>
              <a:buNone/>
            </a:pPr>
            <a:r>
              <a:rPr lang="ru-RU" b="1" dirty="0"/>
              <a:t>Этап 2. Разработка информационного письма о конференции</a:t>
            </a:r>
            <a:endParaRPr lang="ru-RU" dirty="0"/>
          </a:p>
          <a:p>
            <a:pPr marL="0" indent="0">
              <a:spcAft>
                <a:spcPts val="1000"/>
              </a:spcAft>
              <a:buNone/>
            </a:pPr>
            <a:r>
              <a:rPr lang="ru-RU" b="1" dirty="0"/>
              <a:t>Этап 3. Разработка </a:t>
            </a:r>
            <a:r>
              <a:rPr lang="ru-RU" b="1" dirty="0" smtClean="0"/>
              <a:t>доклада</a:t>
            </a:r>
          </a:p>
          <a:p>
            <a:pPr marL="0" indent="0">
              <a:spcAft>
                <a:spcPts val="1000"/>
              </a:spcAft>
              <a:buNone/>
            </a:pPr>
            <a:r>
              <a:rPr lang="ru-RU" b="1" dirty="0"/>
              <a:t>Этап 4. Создание </a:t>
            </a:r>
            <a:r>
              <a:rPr lang="ru-RU" b="1" dirty="0" smtClean="0"/>
              <a:t>глоссария конференции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785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>
              <a:spcAft>
                <a:spcPts val="1000"/>
              </a:spcAft>
              <a:buNone/>
            </a:pPr>
            <a:r>
              <a:rPr lang="ru-RU" b="1" dirty="0"/>
              <a:t>Этап 5. Написание и оформление статьи по требованиям издателей научной </a:t>
            </a:r>
            <a:r>
              <a:rPr lang="ru-RU" b="1" dirty="0" smtClean="0"/>
              <a:t>литературы</a:t>
            </a:r>
          </a:p>
          <a:p>
            <a:pPr marL="0" indent="0">
              <a:spcAft>
                <a:spcPts val="1000"/>
              </a:spcAft>
              <a:buNone/>
            </a:pPr>
            <a:r>
              <a:rPr lang="ru-RU" b="1" dirty="0"/>
              <a:t>Этап 6. Организация студентом своего участия в реальной научной конференции</a:t>
            </a:r>
            <a:endParaRPr lang="ru-RU" dirty="0"/>
          </a:p>
          <a:p>
            <a:pPr marL="0" indent="0">
              <a:spcAft>
                <a:spcPts val="1000"/>
              </a:spcAft>
              <a:buNone/>
            </a:pPr>
            <a:r>
              <a:rPr lang="ru-RU" b="1" dirty="0"/>
              <a:t>Этап 7. Разработка культурной программы конференции</a:t>
            </a:r>
            <a:endParaRPr lang="ru-RU" dirty="0"/>
          </a:p>
          <a:p>
            <a:pPr marL="0" indent="0">
              <a:spcAft>
                <a:spcPts val="1000"/>
              </a:spcAft>
              <a:buNone/>
            </a:pPr>
            <a:r>
              <a:rPr lang="ru-RU" b="1" dirty="0"/>
              <a:t>Этап 8. Проведение конференции</a:t>
            </a:r>
            <a:endParaRPr lang="ru-RU" dirty="0"/>
          </a:p>
          <a:p>
            <a:pPr marL="0" indent="0">
              <a:spcAft>
                <a:spcPts val="1000"/>
              </a:spcAft>
              <a:buNone/>
            </a:pPr>
            <a:r>
              <a:rPr lang="ru-RU" b="1" dirty="0"/>
              <a:t>Этап 9. Подведение </a:t>
            </a:r>
            <a:r>
              <a:rPr lang="ru-RU" b="1" dirty="0" smtClean="0"/>
              <a:t>итогов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404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Ресурсы для реализации проекта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b="1" dirty="0" smtClean="0"/>
              <a:t>Ресурсы </a:t>
            </a:r>
            <a:r>
              <a:rPr lang="ru-RU" b="1" dirty="0"/>
              <a:t>курса «Деловой иностранный язык (английский)»</a:t>
            </a:r>
            <a:endParaRPr lang="ru-RU" dirty="0"/>
          </a:p>
          <a:p>
            <a:pPr lvl="0"/>
            <a:r>
              <a:rPr lang="ru-RU" dirty="0"/>
              <a:t>ресурс времени аудиторных занятий и часов на самостоятельную подготовку;</a:t>
            </a:r>
          </a:p>
          <a:p>
            <a:pPr lvl="0"/>
            <a:r>
              <a:rPr lang="ru-RU" dirty="0"/>
              <a:t>рабочая программа </a:t>
            </a:r>
            <a:r>
              <a:rPr lang="ru-RU" dirty="0" smtClean="0"/>
              <a:t>курса;</a:t>
            </a:r>
          </a:p>
          <a:p>
            <a:pPr lvl="0"/>
            <a:r>
              <a:rPr lang="ru-RU" dirty="0" smtClean="0"/>
              <a:t>преподаватель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269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8072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Методические </a:t>
            </a:r>
            <a:r>
              <a:rPr lang="ru-RU" b="1" dirty="0"/>
              <a:t>ресурсы и источники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 </a:t>
            </a:r>
            <a:endParaRPr lang="ru-RU" dirty="0"/>
          </a:p>
          <a:p>
            <a:pPr lvl="0"/>
            <a:r>
              <a:rPr lang="ru-RU" dirty="0"/>
              <a:t>учебники и учебные пособия, сборники </a:t>
            </a:r>
            <a:r>
              <a:rPr lang="ru-RU" dirty="0" smtClean="0"/>
              <a:t>упражнений (в </a:t>
            </a:r>
            <a:r>
              <a:rPr lang="ru-RU" dirty="0" err="1" smtClean="0"/>
              <a:t>т.ч</a:t>
            </a:r>
            <a:r>
              <a:rPr lang="ru-RU" dirty="0" smtClean="0"/>
              <a:t>. электронный УМК     </a:t>
            </a:r>
            <a:r>
              <a:rPr lang="ru-RU" i="1" dirty="0" smtClean="0"/>
              <a:t>Тихомирова </a:t>
            </a:r>
            <a:r>
              <a:rPr lang="ru-RU" i="1" dirty="0"/>
              <a:t>Ю.А. Деловой иностранный язык (английский). Томск, 2011. </a:t>
            </a:r>
            <a:r>
              <a:rPr lang="en-US" i="1" dirty="0"/>
              <a:t>CD</a:t>
            </a:r>
            <a:r>
              <a:rPr lang="ru-RU" i="1" dirty="0"/>
              <a:t>-</a:t>
            </a:r>
            <a:r>
              <a:rPr lang="en-US" i="1" dirty="0"/>
              <a:t>ROM</a:t>
            </a:r>
            <a:r>
              <a:rPr lang="ru-RU" i="1" dirty="0"/>
              <a:t>.</a:t>
            </a:r>
            <a:endParaRPr lang="ru-RU" dirty="0"/>
          </a:p>
          <a:p>
            <a:pPr lvl="0"/>
            <a:r>
              <a:rPr lang="ru-RU" dirty="0"/>
              <a:t>ресурсы сети </a:t>
            </a:r>
            <a:r>
              <a:rPr lang="ru-RU" dirty="0" smtClean="0"/>
              <a:t>Интернет</a:t>
            </a:r>
            <a:r>
              <a:rPr lang="ru-RU" dirty="0"/>
              <a:t>;</a:t>
            </a:r>
            <a:endParaRPr lang="ru-RU" dirty="0" smtClean="0"/>
          </a:p>
          <a:p>
            <a:pPr lvl="0"/>
            <a:r>
              <a:rPr lang="ru-RU" dirty="0" smtClean="0"/>
              <a:t>сайты </a:t>
            </a:r>
            <a:r>
              <a:rPr lang="ru-RU" dirty="0"/>
              <a:t>издательств научной литературы, англоязычные научные журналы; </a:t>
            </a:r>
            <a:r>
              <a:rPr lang="ru-RU" dirty="0" smtClean="0"/>
              <a:t>брошюры по </a:t>
            </a:r>
            <a:r>
              <a:rPr lang="ru-RU" dirty="0"/>
              <a:t>написанию научных статей;</a:t>
            </a:r>
          </a:p>
          <a:p>
            <a:pPr lvl="0"/>
            <a:r>
              <a:rPr lang="ru-RU" dirty="0"/>
              <a:t>сайты международных </a:t>
            </a:r>
            <a:r>
              <a:rPr lang="ru-RU" dirty="0" err="1"/>
              <a:t>грантовых</a:t>
            </a:r>
            <a:r>
              <a:rPr lang="ru-RU" dirty="0"/>
              <a:t> программ академической мобильности (</a:t>
            </a:r>
            <a:r>
              <a:rPr lang="en-US" dirty="0"/>
              <a:t>DAAD</a:t>
            </a:r>
            <a:r>
              <a:rPr lang="ru-RU" dirty="0"/>
              <a:t>, </a:t>
            </a:r>
            <a:r>
              <a:rPr lang="en-US" dirty="0"/>
              <a:t>Fulbright</a:t>
            </a:r>
            <a:r>
              <a:rPr lang="ru-RU" dirty="0"/>
              <a:t>, </a:t>
            </a:r>
            <a:r>
              <a:rPr lang="en-US" dirty="0"/>
              <a:t>British Council</a:t>
            </a:r>
            <a:r>
              <a:rPr lang="ru-RU" dirty="0"/>
              <a:t>, Фонд Прохорова и </a:t>
            </a:r>
            <a:r>
              <a:rPr lang="ru-RU" dirty="0" err="1"/>
              <a:t>мн.др</a:t>
            </a:r>
            <a:r>
              <a:rPr lang="ru-RU" dirty="0" smtClean="0"/>
              <a:t>.).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 smtClean="0"/>
              <a:t>Ресурсы </a:t>
            </a:r>
            <a:r>
              <a:rPr lang="ru-RU" b="1" dirty="0"/>
              <a:t>факультета и университета</a:t>
            </a:r>
            <a:endParaRPr lang="ru-RU" dirty="0"/>
          </a:p>
          <a:p>
            <a:pPr lvl="0"/>
            <a:r>
              <a:rPr lang="ru-RU" dirty="0"/>
              <a:t>ресурсы научной библиотеки ТГУ; </a:t>
            </a:r>
          </a:p>
          <a:p>
            <a:pPr lvl="0"/>
            <a:r>
              <a:rPr lang="ru-RU" dirty="0"/>
              <a:t>аудитории с оборудованием для презентаций, </a:t>
            </a:r>
            <a:r>
              <a:rPr lang="ru-RU" dirty="0" err="1"/>
              <a:t>аудирования</a:t>
            </a:r>
            <a:r>
              <a:rPr lang="ru-RU" dirty="0"/>
              <a:t>, подключения к ресурсам глобальной сети, лингвистические </a:t>
            </a:r>
            <a:r>
              <a:rPr lang="ru-RU" dirty="0" smtClean="0"/>
              <a:t>лаборатории.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776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Анализ </a:t>
            </a:r>
            <a:r>
              <a:rPr lang="ru-RU" sz="3600" b="1" dirty="0"/>
              <a:t>и оценка результатов проекта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726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 smtClean="0"/>
              <a:t>Ожидаемые результаты участия в проекте для студентов</a:t>
            </a:r>
            <a:endParaRPr lang="ru-RU" sz="2400" dirty="0" smtClean="0"/>
          </a:p>
          <a:p>
            <a:pPr lvl="0"/>
            <a:r>
              <a:rPr lang="ru-RU" sz="2400" dirty="0" smtClean="0"/>
              <a:t>получение экзаменационной оценки по </a:t>
            </a:r>
            <a:r>
              <a:rPr lang="ru-RU" sz="2400" dirty="0"/>
              <a:t>курсу «Деловой иностранный язык»;</a:t>
            </a:r>
          </a:p>
          <a:p>
            <a:pPr lvl="0"/>
            <a:r>
              <a:rPr lang="ru-RU" sz="2400" dirty="0"/>
              <a:t>синтез и закрепление навыков </a:t>
            </a:r>
            <a:r>
              <a:rPr lang="ru-RU" sz="2400" dirty="0" smtClean="0"/>
              <a:t>чтения, перевода, создания, оформления, реферирования, аннотирования </a:t>
            </a:r>
            <a:r>
              <a:rPr lang="ru-RU" sz="2400" dirty="0"/>
              <a:t>текста, устной и письменной научной и деловой коммуникации на иностранном языке;</a:t>
            </a:r>
          </a:p>
          <a:p>
            <a:pPr lvl="0"/>
            <a:r>
              <a:rPr lang="ru-RU" sz="2400" dirty="0" smtClean="0"/>
              <a:t>готовый </a:t>
            </a:r>
            <a:r>
              <a:rPr lang="ru-RU" sz="2400" dirty="0"/>
              <a:t>научный доклад с презентацией;</a:t>
            </a:r>
          </a:p>
          <a:p>
            <a:pPr lvl="0"/>
            <a:r>
              <a:rPr lang="ru-RU" sz="2400" dirty="0"/>
              <a:t>г</a:t>
            </a:r>
            <a:r>
              <a:rPr lang="ru-RU" sz="2400" dirty="0" smtClean="0"/>
              <a:t>отовая к </a:t>
            </a:r>
            <a:r>
              <a:rPr lang="ru-RU" sz="2400" dirty="0"/>
              <a:t>публикации научная статья;</a:t>
            </a:r>
          </a:p>
          <a:p>
            <a:pPr lvl="0"/>
            <a:r>
              <a:rPr lang="ru-RU" sz="2400" dirty="0"/>
              <a:t>готовая </a:t>
            </a:r>
            <a:r>
              <a:rPr lang="ru-RU" sz="2400" dirty="0" err="1" smtClean="0"/>
              <a:t>зявка</a:t>
            </a:r>
            <a:r>
              <a:rPr lang="ru-RU" sz="2400" dirty="0" smtClean="0"/>
              <a:t> на </a:t>
            </a:r>
            <a:r>
              <a:rPr lang="ru-RU" sz="2400" dirty="0"/>
              <a:t>грант академической мобильности;</a:t>
            </a:r>
          </a:p>
          <a:p>
            <a:pPr lvl="0"/>
            <a:r>
              <a:rPr lang="ru-RU" sz="2400" dirty="0"/>
              <a:t>готовое </a:t>
            </a:r>
            <a:r>
              <a:rPr lang="en-US" sz="2400" dirty="0"/>
              <a:t>CV</a:t>
            </a:r>
            <a:r>
              <a:rPr lang="ru-RU" sz="2400" dirty="0"/>
              <a:t> для различных </a:t>
            </a:r>
            <a:r>
              <a:rPr lang="ru-RU" sz="2400" dirty="0" smtClean="0"/>
              <a:t>академических целей;</a:t>
            </a:r>
          </a:p>
          <a:p>
            <a:pPr lvl="0"/>
            <a:r>
              <a:rPr lang="ru-RU" sz="2400" dirty="0"/>
              <a:t>выполнение индивидуального плана магистранта в части участия в научных </a:t>
            </a:r>
            <a:r>
              <a:rPr lang="ru-RU" sz="2400" dirty="0" smtClean="0"/>
              <a:t>конференциях.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221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Ожидаемые </a:t>
            </a:r>
            <a:r>
              <a:rPr lang="ru-RU" b="1" dirty="0"/>
              <a:t>результаты </a:t>
            </a:r>
            <a:r>
              <a:rPr lang="ru-RU" b="1" dirty="0" smtClean="0"/>
              <a:t>внедрения проекта </a:t>
            </a:r>
            <a:r>
              <a:rPr lang="ru-RU" b="1" dirty="0"/>
              <a:t>для преподавателя</a:t>
            </a:r>
            <a:endParaRPr lang="ru-RU" dirty="0"/>
          </a:p>
          <a:p>
            <a:pPr lvl="0"/>
            <a:r>
              <a:rPr lang="ru-RU" dirty="0"/>
              <a:t>повышение </a:t>
            </a:r>
            <a:r>
              <a:rPr lang="ru-RU" dirty="0" smtClean="0"/>
              <a:t>интереса </a:t>
            </a:r>
            <a:r>
              <a:rPr lang="ru-RU" dirty="0"/>
              <a:t>к </a:t>
            </a:r>
            <a:r>
              <a:rPr lang="ru-RU" dirty="0" smtClean="0"/>
              <a:t>дисциплине,  успеваемости </a:t>
            </a:r>
            <a:r>
              <a:rPr lang="ru-RU" dirty="0"/>
              <a:t>и посещаемости;</a:t>
            </a:r>
          </a:p>
          <a:p>
            <a:pPr lvl="0"/>
            <a:r>
              <a:rPr lang="ru-RU" dirty="0"/>
              <a:t>обеспечение студентов </a:t>
            </a:r>
            <a:r>
              <a:rPr lang="ru-RU" dirty="0" smtClean="0"/>
              <a:t>легко регулируемым объемом интересной </a:t>
            </a:r>
            <a:r>
              <a:rPr lang="ru-RU" dirty="0"/>
              <a:t>и полезной самостоятельной работы с легко и быстро проверяемым выполнением</a:t>
            </a:r>
            <a:r>
              <a:rPr lang="ru-RU" dirty="0" smtClean="0"/>
              <a:t>;</a:t>
            </a:r>
            <a:endParaRPr lang="ru-RU" dirty="0"/>
          </a:p>
          <a:p>
            <a:pPr lvl="0"/>
            <a:r>
              <a:rPr lang="ru-RU" dirty="0"/>
              <a:t>хорошее настроение и чувство выполненного долга.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187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Результаты </a:t>
            </a:r>
            <a:r>
              <a:rPr lang="ru-RU" b="1" dirty="0"/>
              <a:t>внедрения проекта для администрации факультета/университета</a:t>
            </a:r>
            <a:endParaRPr lang="ru-RU" dirty="0"/>
          </a:p>
          <a:p>
            <a:pPr lvl="0"/>
            <a:r>
              <a:rPr lang="ru-RU" dirty="0"/>
              <a:t>выполнение требований </a:t>
            </a:r>
            <a:r>
              <a:rPr lang="ru-RU" dirty="0" smtClean="0"/>
              <a:t>ФГОС ВО </a:t>
            </a:r>
            <a:r>
              <a:rPr lang="ru-RU" dirty="0"/>
              <a:t>в отношении </a:t>
            </a:r>
            <a:r>
              <a:rPr lang="ru-RU" dirty="0" err="1"/>
              <a:t>компетентностного</a:t>
            </a:r>
            <a:r>
              <a:rPr lang="ru-RU" dirty="0"/>
              <a:t> подхода в образовании;</a:t>
            </a:r>
          </a:p>
          <a:p>
            <a:pPr lvl="0"/>
            <a:r>
              <a:rPr lang="ru-RU" dirty="0"/>
              <a:t>повышение посещаемости студентами занятий, мотивации и </a:t>
            </a:r>
            <a:r>
              <a:rPr lang="ru-RU" dirty="0" smtClean="0"/>
              <a:t>успеваемости;</a:t>
            </a:r>
          </a:p>
          <a:p>
            <a:pPr lvl="0"/>
            <a:r>
              <a:rPr lang="ru-RU" dirty="0"/>
              <a:t>п</a:t>
            </a:r>
            <a:r>
              <a:rPr lang="ru-RU" dirty="0" smtClean="0"/>
              <a:t>овышение показателя участия студентов в научных конференциях.*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432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Материалы о проекте: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ОТЧЕТНАЯ </a:t>
            </a:r>
            <a:r>
              <a:rPr lang="ru-RU" dirty="0" smtClean="0"/>
              <a:t>РАБОТА слушателя </a:t>
            </a:r>
            <a:r>
              <a:rPr lang="ru-RU" dirty="0"/>
              <a:t>программы повышения квалификации </a:t>
            </a:r>
            <a:r>
              <a:rPr lang="ru-RU" dirty="0" smtClean="0"/>
              <a:t>«</a:t>
            </a:r>
            <a:r>
              <a:rPr lang="ru-RU" dirty="0"/>
              <a:t>Реализация </a:t>
            </a:r>
            <a:r>
              <a:rPr lang="ru-RU" dirty="0" err="1"/>
              <a:t>компетентностного</a:t>
            </a:r>
            <a:r>
              <a:rPr lang="ru-RU" dirty="0"/>
              <a:t> подхода в организации СРС</a:t>
            </a:r>
            <a:r>
              <a:rPr lang="ru-RU" dirty="0" smtClean="0"/>
              <a:t>», Томск, ИДО, 2013.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50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864097"/>
          </a:xfrm>
        </p:spPr>
        <p:txBody>
          <a:bodyPr>
            <a:normAutofit/>
          </a:bodyPr>
          <a:lstStyle/>
          <a:p>
            <a:r>
              <a:rPr lang="ru-RU" dirty="0"/>
              <a:t>Материалы для </a:t>
            </a:r>
            <a:r>
              <a:rPr lang="ru-RU" dirty="0" smtClean="0"/>
              <a:t>студентов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1) </a:t>
            </a:r>
            <a:r>
              <a:rPr lang="ru-RU" i="1" dirty="0" smtClean="0"/>
              <a:t>Тихомирова Ю.А.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i="1" dirty="0" smtClean="0"/>
              <a:t>Деловой иностранный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i="1" dirty="0" smtClean="0"/>
              <a:t> </a:t>
            </a:r>
            <a:r>
              <a:rPr lang="ru-RU" i="1" dirty="0"/>
              <a:t>язык (английский</a:t>
            </a:r>
            <a:r>
              <a:rPr lang="ru-RU" i="1" dirty="0" smtClean="0"/>
              <a:t>) 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 </a:t>
            </a:r>
            <a:r>
              <a:rPr lang="ru-RU" dirty="0"/>
              <a:t>учебно-методический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/>
              <a:t> </a:t>
            </a:r>
            <a:r>
              <a:rPr lang="ru-RU" dirty="0" smtClean="0"/>
              <a:t>комплекс. </a:t>
            </a:r>
            <a:r>
              <a:rPr lang="ru-RU" i="1" dirty="0" smtClean="0"/>
              <a:t> Томск, 2011.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i="1" dirty="0" smtClean="0"/>
              <a:t>CD</a:t>
            </a:r>
            <a:r>
              <a:rPr lang="ru-RU" i="1" dirty="0"/>
              <a:t>-</a:t>
            </a:r>
            <a:r>
              <a:rPr lang="en-US" i="1" dirty="0"/>
              <a:t>ROM</a:t>
            </a:r>
            <a:r>
              <a:rPr lang="ru-RU" i="1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ru-RU" i="1" dirty="0"/>
          </a:p>
          <a:p>
            <a:pPr marL="0" indent="0">
              <a:spcBef>
                <a:spcPts val="0"/>
              </a:spcBef>
              <a:buNone/>
            </a:pPr>
            <a:endParaRPr lang="ru-RU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340769"/>
            <a:ext cx="4158612" cy="5415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256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512168"/>
          </a:xfrm>
        </p:spPr>
        <p:txBody>
          <a:bodyPr>
            <a:normAutofit/>
          </a:bodyPr>
          <a:lstStyle/>
          <a:p>
            <a:r>
              <a:rPr lang="ru-RU" sz="3100" b="1" dirty="0" smtClean="0"/>
              <a:t>Анализ современного</a:t>
            </a:r>
            <a:br>
              <a:rPr lang="ru-RU" sz="3100" b="1" dirty="0" smtClean="0"/>
            </a:br>
            <a:r>
              <a:rPr lang="ru-RU" sz="3100" b="1" dirty="0" smtClean="0"/>
              <a:t>образовательного контекста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60440"/>
          </a:xfrm>
        </p:spPr>
        <p:txBody>
          <a:bodyPr>
            <a:normAutofit fontScale="92500"/>
          </a:bodyPr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Курс английского языка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призван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магистранта-филолога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необходимым инструментарием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активного существования в современной научной среде.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Магистрант-исследователь должен участвовать в международных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научных конференциях и семинарах,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вэбинарах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читать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осмыслять иноязычную научную литературу.</a:t>
            </a:r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46427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1а) Тихомирова </a:t>
            </a:r>
            <a:r>
              <a:rPr lang="ru-RU" dirty="0"/>
              <a:t>Ю.А. Деловой иностранный язык (английский): учебно-методический </a:t>
            </a:r>
            <a:r>
              <a:rPr lang="ru-RU" dirty="0" smtClean="0"/>
              <a:t>комплекс: </a:t>
            </a:r>
            <a:r>
              <a:rPr lang="ru-RU" dirty="0"/>
              <a:t>электронный ресурс. Томск: ИДО ТГУ, 2011. Режим доступа: </a:t>
            </a:r>
            <a:r>
              <a:rPr lang="en-US" u="sng" dirty="0">
                <a:hlinkClick r:id="rId2"/>
              </a:rPr>
              <a:t>http</a:t>
            </a:r>
            <a:r>
              <a:rPr lang="ru-RU" u="sng" dirty="0">
                <a:hlinkClick r:id="rId2"/>
              </a:rPr>
              <a:t>://</a:t>
            </a:r>
            <a:r>
              <a:rPr lang="en-US" u="sng" dirty="0">
                <a:hlinkClick r:id="rId2"/>
              </a:rPr>
              <a:t>vital</a:t>
            </a:r>
            <a:r>
              <a:rPr lang="ru-RU" u="sng" dirty="0">
                <a:hlinkClick r:id="rId2"/>
              </a:rPr>
              <a:t>.</a:t>
            </a:r>
            <a:r>
              <a:rPr lang="en-US" u="sng" dirty="0">
                <a:hlinkClick r:id="rId2"/>
              </a:rPr>
              <a:t>lib</a:t>
            </a:r>
            <a:r>
              <a:rPr lang="ru-RU" u="sng" dirty="0">
                <a:hlinkClick r:id="rId2"/>
              </a:rPr>
              <a:t>.</a:t>
            </a:r>
            <a:r>
              <a:rPr lang="en-US" u="sng" dirty="0" err="1">
                <a:hlinkClick r:id="rId2"/>
              </a:rPr>
              <a:t>tsu</a:t>
            </a:r>
            <a:r>
              <a:rPr lang="ru-RU" u="sng" dirty="0">
                <a:hlinkClick r:id="rId2"/>
              </a:rPr>
              <a:t>.</a:t>
            </a:r>
            <a:r>
              <a:rPr lang="en-US" u="sng" dirty="0" err="1">
                <a:hlinkClick r:id="rId2"/>
              </a:rPr>
              <a:t>ru</a:t>
            </a:r>
            <a:r>
              <a:rPr lang="ru-RU" u="sng" dirty="0">
                <a:hlinkClick r:id="rId2"/>
              </a:rPr>
              <a:t>/</a:t>
            </a:r>
            <a:r>
              <a:rPr lang="en-US" u="sng" dirty="0">
                <a:hlinkClick r:id="rId2"/>
              </a:rPr>
              <a:t>vital</a:t>
            </a:r>
            <a:r>
              <a:rPr lang="ru-RU" u="sng" dirty="0">
                <a:hlinkClick r:id="rId2"/>
              </a:rPr>
              <a:t>/</a:t>
            </a:r>
            <a:r>
              <a:rPr lang="en-US" u="sng" dirty="0">
                <a:hlinkClick r:id="rId2"/>
              </a:rPr>
              <a:t>access</a:t>
            </a:r>
            <a:r>
              <a:rPr lang="ru-RU" u="sng" dirty="0">
                <a:hlinkClick r:id="rId2"/>
              </a:rPr>
              <a:t>/</a:t>
            </a:r>
            <a:r>
              <a:rPr lang="en-US" u="sng" dirty="0">
                <a:hlinkClick r:id="rId2"/>
              </a:rPr>
              <a:t>manager</a:t>
            </a:r>
            <a:r>
              <a:rPr lang="ru-RU" u="sng" dirty="0">
                <a:hlinkClick r:id="rId2"/>
              </a:rPr>
              <a:t>/</a:t>
            </a:r>
            <a:r>
              <a:rPr lang="en-US" u="sng" dirty="0">
                <a:hlinkClick r:id="rId2"/>
              </a:rPr>
              <a:t>Repository</a:t>
            </a:r>
            <a:r>
              <a:rPr lang="ru-RU" u="sng" dirty="0">
                <a:hlinkClick r:id="rId2"/>
              </a:rPr>
              <a:t>/</a:t>
            </a:r>
            <a:r>
              <a:rPr lang="en-US" u="sng" dirty="0" err="1">
                <a:hlinkClick r:id="rId2"/>
              </a:rPr>
              <a:t>vtls</a:t>
            </a:r>
            <a:r>
              <a:rPr lang="ru-RU" u="sng" dirty="0">
                <a:hlinkClick r:id="rId2"/>
              </a:rPr>
              <a:t>:000423803</a:t>
            </a:r>
            <a:r>
              <a:rPr lang="ru-RU" dirty="0"/>
              <a:t>. Доступ из локальной сети Науч. б-ки Том. гос. ун-та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2) курс </a:t>
            </a:r>
            <a:r>
              <a:rPr lang="ru-RU" dirty="0"/>
              <a:t>«Деловой иностранный язык (английский)» в системе </a:t>
            </a:r>
            <a:r>
              <a:rPr lang="en-GB" dirty="0"/>
              <a:t>Moodle</a:t>
            </a:r>
            <a:r>
              <a:rPr lang="ru-RU" dirty="0"/>
              <a:t>.</a:t>
            </a:r>
            <a:r>
              <a:rPr lang="en-GB" dirty="0" err="1"/>
              <a:t>tsu</a:t>
            </a:r>
            <a:r>
              <a:rPr lang="ru-RU" dirty="0"/>
              <a:t>.</a:t>
            </a:r>
            <a:r>
              <a:rPr lang="en-GB" dirty="0" err="1"/>
              <a:t>ru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Режим </a:t>
            </a:r>
            <a:r>
              <a:rPr lang="ru-RU" dirty="0"/>
              <a:t>доступа: </a:t>
            </a:r>
            <a:r>
              <a:rPr lang="ru-RU" u="sng" dirty="0">
                <a:hlinkClick r:id="rId3"/>
              </a:rPr>
              <a:t>http://moodle.tsu.ru/course/view.php?id=463</a:t>
            </a:r>
            <a:r>
              <a:rPr lang="ru-RU" dirty="0"/>
              <a:t>. Доступ для зарегистрированных пользователей</a:t>
            </a:r>
          </a:p>
        </p:txBody>
      </p:sp>
    </p:spTree>
    <p:extLst>
      <p:ext uri="{BB962C8B-B14F-4D97-AF65-F5344CB8AC3E}">
        <p14:creationId xmlns:p14="http://schemas.microsoft.com/office/powerpoint/2010/main" val="99923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3672408"/>
          </a:xfrm>
        </p:spPr>
        <p:txBody>
          <a:bodyPr>
            <a:normAutofit/>
          </a:bodyPr>
          <a:lstStyle/>
          <a:p>
            <a:r>
              <a:rPr lang="ru-RU" dirty="0">
                <a:latin typeface="Segoe Script" panose="020B0504020000000003" pitchFamily="34" charset="0"/>
              </a:rPr>
              <a:t>СПАСИБО ЗА ВНИМАНИЕ!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085184"/>
            <a:ext cx="8229600" cy="104097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yat77@mail.ru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979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endParaRPr lang="ru-RU" dirty="0"/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ФГОС-3 (3+)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ориентирован на выработку у студентов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компетенций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динамического набора знаний, умений, навыков и личностных качеств, которые позволят выпускнику стать конкурентоспособным на рынке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труда.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Традиционный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 в форме ответов на вопросы неадекватен современной образовательной ситуации.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394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496944" cy="5217443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Требуется оценка </a:t>
            </a:r>
            <a:r>
              <a:rPr lang="ru-RU" i="1" dirty="0"/>
              <a:t>прогресса</a:t>
            </a:r>
            <a:r>
              <a:rPr lang="ru-RU" dirty="0"/>
              <a:t> в изучении курса иностранного языка. Оценочные средства </a:t>
            </a:r>
            <a:r>
              <a:rPr lang="ru-RU" dirty="0" smtClean="0"/>
              <a:t>предназначены </a:t>
            </a:r>
            <a:r>
              <a:rPr lang="ru-RU" i="1" dirty="0" smtClean="0"/>
              <a:t>для </a:t>
            </a:r>
            <a:r>
              <a:rPr lang="ru-RU" i="1" dirty="0"/>
              <a:t>проверки качества формирования компетенций. О</a:t>
            </a:r>
            <a:r>
              <a:rPr lang="ru-RU" dirty="0"/>
              <a:t>ценочные средства как </a:t>
            </a:r>
            <a:r>
              <a:rPr lang="ru-RU" i="1" dirty="0"/>
              <a:t>неотъемлемая часть образовательных технологий</a:t>
            </a:r>
            <a:r>
              <a:rPr lang="ru-RU" dirty="0"/>
              <a:t> становятся действенным средством не только оценки, но и </a:t>
            </a:r>
            <a:r>
              <a:rPr lang="ru-RU" i="1" dirty="0" smtClean="0"/>
              <a:t>обучения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b="1" i="1" dirty="0" smtClean="0"/>
              <a:t>От оценивания для контроля к оцениванию для развития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437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Аспекты, сопутствующие успешному внедрению проекта: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4700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</p:spPr>
        <p:txBody>
          <a:bodyPr>
            <a:noAutofit/>
          </a:bodyPr>
          <a:lstStyle/>
          <a:p>
            <a:r>
              <a:rPr lang="ru-RU" sz="3000" dirty="0"/>
              <a:t>тенденции развития </a:t>
            </a:r>
            <a:r>
              <a:rPr lang="ru-RU" sz="3000" dirty="0" smtClean="0"/>
              <a:t>университета: вхождение </a:t>
            </a:r>
            <a:r>
              <a:rPr lang="ru-RU" sz="3000" dirty="0"/>
              <a:t>в программу повышения </a:t>
            </a:r>
            <a:r>
              <a:rPr lang="ru-RU" sz="3000" dirty="0" smtClean="0"/>
              <a:t>конкурентоспособности, курс </a:t>
            </a:r>
            <a:r>
              <a:rPr lang="ru-RU" sz="3000" dirty="0"/>
              <a:t>на международное </a:t>
            </a:r>
            <a:r>
              <a:rPr lang="ru-RU" sz="3000" dirty="0" smtClean="0"/>
              <a:t>позиционирование, создание </a:t>
            </a:r>
            <a:r>
              <a:rPr lang="ru-RU" sz="3000" dirty="0"/>
              <a:t>англоязычной </a:t>
            </a:r>
            <a:r>
              <a:rPr lang="ru-RU" sz="3000" dirty="0" smtClean="0"/>
              <a:t>среды; </a:t>
            </a:r>
            <a:endParaRPr lang="ru-RU" sz="3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780928"/>
            <a:ext cx="7513871" cy="3870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649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500" dirty="0" smtClean="0"/>
              <a:t>личный опыт преподавателя: успешное участие </a:t>
            </a:r>
            <a:r>
              <a:rPr lang="ru-RU" sz="3500" dirty="0"/>
              <a:t>в международных научных </a:t>
            </a:r>
            <a:r>
              <a:rPr lang="ru-RU" sz="3500" dirty="0" smtClean="0"/>
              <a:t>конференциях;</a:t>
            </a:r>
            <a:endParaRPr lang="ru-RU" sz="3500" dirty="0"/>
          </a:p>
        </p:txBody>
      </p:sp>
      <p:pic>
        <p:nvPicPr>
          <p:cNvPr id="7" name="Picture 6" descr="C:\ФОТОГРАФИИ\Greece\с камеры\IMAG017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1664234"/>
            <a:ext cx="2736303" cy="2052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ФОТОГРАФИИ\Штаты 2015\презентация\DSC_131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2281" y="2514429"/>
            <a:ext cx="2832228" cy="188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ФОТОГРАФИИ\стокгольм\DSC_0277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3017" y="4439125"/>
            <a:ext cx="3625304" cy="241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ФОТОГРАФИИ\North Carolina\IMAG0012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33" y="3689999"/>
            <a:ext cx="3901587" cy="2926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C:\ФОТОГРАФИИ\конференция москва 2015\New folder\DSC_0348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2521" y="2751075"/>
            <a:ext cx="3672408" cy="2448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Рисунок 18" descr="http://philology.tsu.ru/sites/default/files/styles/medium/public/1_0.jpg?itok=id6k_G7s">
            <a:hlinkClick r:id="rId7" tooltip="&quot;Преподаватели факультета приняли  участие в крупнейшей Международной конференции Ассоциации по славистике, восточноевропейским и евразийским исследованиям в Филадельфии (США)&quot;"/>
          </p:cNvPr>
          <p:cNvPicPr/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75" r="24280" b="68141"/>
          <a:stretch/>
        </p:blipFill>
        <p:spPr bwMode="auto">
          <a:xfrm>
            <a:off x="8518651" y="4077072"/>
            <a:ext cx="495145" cy="17813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0" descr="C:\ФОТОГРАФИИ\North Carolina\IMAG0027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0150" y="4645663"/>
            <a:ext cx="1659253" cy="2212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628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Анализ </a:t>
            </a:r>
            <a:r>
              <a:rPr lang="ru-RU" sz="3200" b="1" dirty="0"/>
              <a:t>заинтересованных сторон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rmAutofit fontScale="92500" lnSpcReduction="2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Заинтересованными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сторонами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преподаватель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курса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(адекватная форма для оценки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компетенций, организация СРС, мотивация для студентов);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студенты-магистранты (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опыт профессиональной деятельности, повышение мотивации, вовлеченность, готовые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CV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англоязычная статья, доклад на конференцию);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кафедры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факультета/ университета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(внедрение ФГОС 3-го поколения, решение проблемы соотношения аудиторных часов и самостоятельной работы,  повышение успеваемости и посещаемости).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43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Цель </a:t>
            </a:r>
            <a:r>
              <a:rPr lang="ru-RU" b="1" dirty="0"/>
              <a:t>проекта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4000" dirty="0" smtClean="0"/>
              <a:t>раскрытие </a:t>
            </a:r>
            <a:r>
              <a:rPr lang="ru-RU" sz="4000" dirty="0" err="1"/>
              <a:t>практикоориентированного</a:t>
            </a:r>
            <a:r>
              <a:rPr lang="ru-RU" sz="4000" dirty="0"/>
              <a:t> потенциала курса, создание ситуации, </a:t>
            </a:r>
            <a:r>
              <a:rPr lang="ru-RU" sz="4000" dirty="0" smtClean="0"/>
              <a:t>позволяющей </a:t>
            </a:r>
            <a:r>
              <a:rPr lang="ru-RU" sz="4000" dirty="0"/>
              <a:t>магистрантам </a:t>
            </a:r>
            <a:r>
              <a:rPr lang="ru-RU" sz="4000" dirty="0" smtClean="0"/>
              <a:t>почувствовать </a:t>
            </a:r>
            <a:r>
              <a:rPr lang="ru-RU" sz="4000" dirty="0"/>
              <a:t>и реализовать себя как участников международного научного общения и быть при этом оцененными</a:t>
            </a:r>
            <a:r>
              <a:rPr lang="ru-RU" sz="4000" b="1" dirty="0"/>
              <a:t> </a:t>
            </a:r>
            <a:r>
              <a:rPr lang="ru-RU" sz="4000" dirty="0"/>
              <a:t>для отчетности</a:t>
            </a:r>
            <a:r>
              <a:rPr lang="ru-RU" sz="4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0961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768</Words>
  <Application>Microsoft Office PowerPoint</Application>
  <PresentationFormat>Экран (4:3)</PresentationFormat>
  <Paragraphs>87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ПРОЕКТ «МЕЖДУНАРОДНАЯ НАУЧНАЯ КОНФЕРЕНЦИЯ» в курсе «Деловой иностранный язык (английский)» для магистрантов </vt:lpstr>
      <vt:lpstr>Анализ современного образовательного контекста</vt:lpstr>
      <vt:lpstr>Презентация PowerPoint</vt:lpstr>
      <vt:lpstr>Презентация PowerPoint</vt:lpstr>
      <vt:lpstr>Аспекты, сопутствующие успешному внедрению проекта:</vt:lpstr>
      <vt:lpstr>тенденции развития университета: вхождение в программу повышения конкурентоспособности, курс на международное позиционирование, создание англоязычной среды; </vt:lpstr>
      <vt:lpstr>личный опыт преподавателя: успешное участие в международных научных конференциях;</vt:lpstr>
      <vt:lpstr>Анализ заинтересованных сторон </vt:lpstr>
      <vt:lpstr>Цель проекта </vt:lpstr>
      <vt:lpstr>Задачи проекта</vt:lpstr>
      <vt:lpstr>Этапы проекта</vt:lpstr>
      <vt:lpstr>Презентация PowerPoint</vt:lpstr>
      <vt:lpstr>Ресурсы для реализации проекта </vt:lpstr>
      <vt:lpstr>Презентация PowerPoint</vt:lpstr>
      <vt:lpstr>Анализ и оценка результатов проекта </vt:lpstr>
      <vt:lpstr>Презентация PowerPoint</vt:lpstr>
      <vt:lpstr>Презентация PowerPoint</vt:lpstr>
      <vt:lpstr>Материалы о проекте:</vt:lpstr>
      <vt:lpstr>Материалы для студентов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«МЕЖДУНАРОДНАЯ НАУЧНАЯ КОНФЕРЕНЦИЯ» в курсе «Деловой иностранный язык (английский)» для магистрантов </dc:title>
  <dc:creator>Yulia</dc:creator>
  <cp:lastModifiedBy>Yulia</cp:lastModifiedBy>
  <cp:revision>33</cp:revision>
  <dcterms:created xsi:type="dcterms:W3CDTF">2013-11-21T05:42:48Z</dcterms:created>
  <dcterms:modified xsi:type="dcterms:W3CDTF">2016-01-22T03:46:16Z</dcterms:modified>
</cp:coreProperties>
</file>